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98" r:id="rId4"/>
    <p:sldId id="299" r:id="rId5"/>
    <p:sldId id="261" r:id="rId6"/>
    <p:sldId id="279" r:id="rId7"/>
    <p:sldId id="259" r:id="rId8"/>
    <p:sldId id="300" r:id="rId9"/>
    <p:sldId id="309" r:id="rId10"/>
    <p:sldId id="282" r:id="rId11"/>
    <p:sldId id="269" r:id="rId12"/>
    <p:sldId id="262" r:id="rId13"/>
    <p:sldId id="310" r:id="rId14"/>
    <p:sldId id="281" r:id="rId15"/>
    <p:sldId id="270" r:id="rId16"/>
    <p:sldId id="278" r:id="rId17"/>
    <p:sldId id="311" r:id="rId18"/>
    <p:sldId id="280" r:id="rId19"/>
    <p:sldId id="276" r:id="rId20"/>
    <p:sldId id="273" r:id="rId21"/>
    <p:sldId id="312" r:id="rId22"/>
    <p:sldId id="283" r:id="rId23"/>
    <p:sldId id="272" r:id="rId24"/>
    <p:sldId id="301" r:id="rId25"/>
    <p:sldId id="313" r:id="rId26"/>
    <p:sldId id="284" r:id="rId27"/>
    <p:sldId id="277" r:id="rId28"/>
    <p:sldId id="303" r:id="rId29"/>
    <p:sldId id="314" r:id="rId30"/>
    <p:sldId id="286" r:id="rId31"/>
    <p:sldId id="266" r:id="rId32"/>
    <p:sldId id="306" r:id="rId33"/>
    <p:sldId id="315" r:id="rId34"/>
    <p:sldId id="287" r:id="rId35"/>
    <p:sldId id="268" r:id="rId36"/>
    <p:sldId id="260" r:id="rId37"/>
    <p:sldId id="316" r:id="rId38"/>
    <p:sldId id="285" r:id="rId39"/>
    <p:sldId id="267" r:id="rId40"/>
    <p:sldId id="302" r:id="rId41"/>
    <p:sldId id="317" r:id="rId42"/>
    <p:sldId id="288" r:id="rId43"/>
    <p:sldId id="263" r:id="rId44"/>
    <p:sldId id="264" r:id="rId45"/>
    <p:sldId id="318" r:id="rId46"/>
    <p:sldId id="292" r:id="rId47"/>
    <p:sldId id="265" r:id="rId48"/>
    <p:sldId id="271" r:id="rId49"/>
    <p:sldId id="319" r:id="rId50"/>
    <p:sldId id="291" r:id="rId51"/>
    <p:sldId id="274" r:id="rId52"/>
    <p:sldId id="275" r:id="rId53"/>
    <p:sldId id="320" r:id="rId54"/>
    <p:sldId id="290" r:id="rId55"/>
    <p:sldId id="305" r:id="rId56"/>
    <p:sldId id="304" r:id="rId57"/>
    <p:sldId id="321" r:id="rId58"/>
    <p:sldId id="289" r:id="rId59"/>
    <p:sldId id="307" r:id="rId60"/>
    <p:sldId id="308" r:id="rId61"/>
    <p:sldId id="322" r:id="rId62"/>
    <p:sldId id="293" r:id="rId63"/>
    <p:sldId id="297" r:id="rId64"/>
    <p:sldId id="323" r:id="rId65"/>
    <p:sldId id="324" r:id="rId6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3CC33"/>
    <a:srgbClr val="008000"/>
    <a:srgbClr val="B8F4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7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31.wmf"/><Relationship Id="rId5" Type="http://schemas.openxmlformats.org/officeDocument/2006/relationships/image" Target="../media/image47.wmf"/><Relationship Id="rId4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FC3464-8903-49DD-AF72-44C890EA1857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7AC53B-861F-4052-BA42-655E9EE6F1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696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C06909-201B-48F0-B459-CEB0FD401466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22EDF-1816-42EC-AA9B-00D6F72EA082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F3726-6332-4222-BC0A-B0DC9614F3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C38FE-6DF6-43B8-91BA-88449AC77F7E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AB9FA-2879-455B-9288-637F2B0764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5E42A-CB81-4ED7-912E-E3C7CB72137C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6F732-B8BD-47BA-B5AF-ABAB29CAC7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E3674-D879-4EB2-A4E1-9C4F4DBA16CB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70185-AAE7-4B5D-926D-6416BDB556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5C423-30D5-4DD3-AE6B-C2C44A4B3245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C3A93-8FEC-4969-A387-9734A5FAA7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5727-223C-4D6B-A0C3-388899E072AC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53899-A2F3-433D-8D4B-56E6FA39166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21B18-1480-406D-B852-E0952B05C813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DA397-8C4D-4989-8370-9F303F21D79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DD795-BA86-4A06-803A-3FBEA8E3A153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72D6-C76A-4462-B9C5-C3AACB4688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DC01A-FA6A-41F2-A046-BBBDBECCD1F5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8DFDC-02F5-404E-B1C8-ECF2D99750A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94DBF-998C-4A87-ADD7-AD22A009B2C2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8058E-3A73-42DC-A43D-0A8D3B6D6D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2E95-D732-4941-BF2C-255564D4FA93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C755-57E1-4DCB-9D38-1970EA4D78E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433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747EC-F028-490D-A4BD-8DF90FE964E1}" type="datetimeFigureOut">
              <a:rPr lang="pt-BR"/>
              <a:pPr>
                <a:defRPr/>
              </a:pPr>
              <a:t>01/05/2015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9B1A37-9773-44CF-BEF8-96424B1AE1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" Target="slide14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slide" Target="slide13.xml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slide" Target="slide18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slide" Target="slide17.xml"/><Relationship Id="rId4" Type="http://schemas.openxmlformats.org/officeDocument/2006/relationships/oleObject" Target="../embeddings/oleObject9.bin"/><Relationship Id="rId9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slide" Target="slide1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slide" Target="slide17.xml"/><Relationship Id="rId4" Type="http://schemas.openxmlformats.org/officeDocument/2006/relationships/oleObject" Target="../embeddings/oleObject13.bin"/><Relationship Id="rId9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4.xml"/><Relationship Id="rId4" Type="http://schemas.openxmlformats.org/officeDocument/2006/relationships/slide" Target="slide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" Target="slide33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slide" Target="slide34.x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Relationship Id="rId9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slide" Target="slide38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slide" Target="slide37.xml"/><Relationship Id="rId4" Type="http://schemas.openxmlformats.org/officeDocument/2006/relationships/oleObject" Target="../embeddings/oleObject21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slide" Target="slide38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slide" Target="slide37.xml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29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6.xml"/><Relationship Id="rId4" Type="http://schemas.openxmlformats.org/officeDocument/2006/relationships/slide" Target="slide4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slide" Target="slide54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5" Type="http://schemas.openxmlformats.org/officeDocument/2006/relationships/slide" Target="slide53.xml"/><Relationship Id="rId4" Type="http://schemas.openxmlformats.org/officeDocument/2006/relationships/oleObject" Target="../embeddings/oleObject30.bin"/><Relationship Id="rId9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slide" Target="slide54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5.bin"/><Relationship Id="rId5" Type="http://schemas.openxmlformats.org/officeDocument/2006/relationships/slide" Target="slide53.xml"/><Relationship Id="rId4" Type="http://schemas.openxmlformats.org/officeDocument/2006/relationships/oleObject" Target="../embeddings/oleObject34.bin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slide" Target="slide58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9.bin"/><Relationship Id="rId5" Type="http://schemas.openxmlformats.org/officeDocument/2006/relationships/slide" Target="slide57.xml"/><Relationship Id="rId4" Type="http://schemas.openxmlformats.org/officeDocument/2006/relationships/oleObject" Target="../embeddings/oleObject38.bin"/><Relationship Id="rId9" Type="http://schemas.openxmlformats.org/officeDocument/2006/relationships/slide" Target="slide5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slide" Target="slide62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slide" Target="slide61.xml"/><Relationship Id="rId4" Type="http://schemas.openxmlformats.org/officeDocument/2006/relationships/oleObject" Target="../embeddings/oleObject42.bin"/><Relationship Id="rId9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slide" Target="slide62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7.bin"/><Relationship Id="rId5" Type="http://schemas.openxmlformats.org/officeDocument/2006/relationships/slide" Target="slide61.xml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0.bin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slide" Target="slide64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2.bin"/><Relationship Id="rId5" Type="http://schemas.openxmlformats.org/officeDocument/2006/relationships/slide" Target="slide65.xml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5.bin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" Target="slide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slide" Target="slide10.xml"/><Relationship Id="rId4" Type="http://schemas.openxmlformats.org/officeDocument/2006/relationships/oleObject" Target="../embeddings/oleObject1.bin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8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4213" y="2997200"/>
            <a:ext cx="7772400" cy="1470025"/>
          </a:xfrm>
        </p:spPr>
        <p:txBody>
          <a:bodyPr>
            <a:noAutofit/>
          </a:bodyPr>
          <a:lstStyle/>
          <a:p>
            <a:r>
              <a:rPr lang="pt-BR" sz="6600" smtClean="0">
                <a:solidFill>
                  <a:srgbClr val="17375E"/>
                </a:solidFill>
                <a:latin typeface="Goudy Stout" pitchFamily="18" charset="0"/>
              </a:rPr>
              <a:t>Show da Revisão</a:t>
            </a:r>
            <a:br>
              <a:rPr lang="pt-BR" sz="6600" smtClean="0">
                <a:solidFill>
                  <a:srgbClr val="17375E"/>
                </a:solidFill>
                <a:latin typeface="Goudy Stout" pitchFamily="18" charset="0"/>
              </a:rPr>
            </a:br>
            <a:r>
              <a:rPr lang="pt-BR" sz="6600" smtClean="0">
                <a:solidFill>
                  <a:srgbClr val="17375E"/>
                </a:solidFill>
                <a:latin typeface="Goudy Stout" pitchFamily="18" charset="0"/>
              </a:rPr>
              <a:t>Larissa, Keli e Tiago</a:t>
            </a:r>
          </a:p>
        </p:txBody>
      </p:sp>
      <p:sp>
        <p:nvSpPr>
          <p:cNvPr id="8" name="Estrela de 5 pontas 7"/>
          <p:cNvSpPr/>
          <p:nvPr/>
        </p:nvSpPr>
        <p:spPr>
          <a:xfrm>
            <a:off x="4140200" y="260350"/>
            <a:ext cx="863600" cy="792163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Estrela de 5 pontas 8"/>
          <p:cNvSpPr/>
          <p:nvPr/>
        </p:nvSpPr>
        <p:spPr>
          <a:xfrm>
            <a:off x="3276600" y="692150"/>
            <a:ext cx="863600" cy="792163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Estrela de 5 pontas 9"/>
          <p:cNvSpPr/>
          <p:nvPr/>
        </p:nvSpPr>
        <p:spPr>
          <a:xfrm>
            <a:off x="4932363" y="765175"/>
            <a:ext cx="863600" cy="792163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3.000 PONTOS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4 pontas 2"/>
          <p:cNvSpPr/>
          <p:nvPr/>
        </p:nvSpPr>
        <p:spPr>
          <a:xfrm>
            <a:off x="7164388" y="4941888"/>
            <a:ext cx="1439862" cy="1439862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4 pontas 3"/>
          <p:cNvSpPr/>
          <p:nvPr/>
        </p:nvSpPr>
        <p:spPr>
          <a:xfrm>
            <a:off x="7451725" y="333375"/>
            <a:ext cx="1441450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4 pontas 4"/>
          <p:cNvSpPr/>
          <p:nvPr/>
        </p:nvSpPr>
        <p:spPr>
          <a:xfrm>
            <a:off x="250825" y="260350"/>
            <a:ext cx="1441450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928813"/>
          </a:xfrm>
        </p:spPr>
        <p:txBody>
          <a:bodyPr/>
          <a:lstStyle/>
          <a:p>
            <a:pPr algn="just"/>
            <a:r>
              <a:rPr lang="pt-BR" sz="3200" smtClean="0"/>
              <a:t>Em um prisma regular triangular, cada aresta lateral mede 10 cm e cada aresta da base mede 6 cm. A área de uma face lateral é: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90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180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724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30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5805488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60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CaixaDeTexto 7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pt-BR" smtClean="0"/>
              <a:t>Como calcular o comprimento de uma circunferência:</a:t>
            </a:r>
          </a:p>
        </p:txBody>
      </p:sp>
      <p:graphicFrame>
        <p:nvGraphicFramePr>
          <p:cNvPr id="2050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403350" y="2636838"/>
          <a:ext cx="1296988" cy="692150"/>
        </p:xfrm>
        <a:graphic>
          <a:graphicData uri="http://schemas.openxmlformats.org/presentationml/2006/ole">
            <p:oleObj spid="_x0000_s2050" name="Equation" r:id="rId4" imgW="291960" imgH="177480" progId="Equation.DSMT4">
              <p:embed/>
            </p:oleObj>
          </a:graphicData>
        </a:graphic>
      </p:graphicFrame>
      <p:graphicFrame>
        <p:nvGraphicFramePr>
          <p:cNvPr id="2051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476375" y="3573463"/>
          <a:ext cx="1182688" cy="790575"/>
        </p:xfrm>
        <a:graphic>
          <a:graphicData uri="http://schemas.openxmlformats.org/presentationml/2006/ole">
            <p:oleObj spid="_x0000_s2051" name="Equation" r:id="rId6" imgW="266400" imgH="203040" progId="Equation.DSMT4">
              <p:embed/>
            </p:oleObj>
          </a:graphicData>
        </a:graphic>
      </p:graphicFrame>
      <p:graphicFrame>
        <p:nvGraphicFramePr>
          <p:cNvPr id="2052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08100" y="4652963"/>
          <a:ext cx="1520825" cy="790575"/>
        </p:xfrm>
        <a:graphic>
          <a:graphicData uri="http://schemas.openxmlformats.org/presentationml/2006/ole">
            <p:oleObj spid="_x0000_s2052" name="Equation" r:id="rId7" imgW="342720" imgH="203040" progId="Equation.DSMT4">
              <p:embed/>
            </p:oleObj>
          </a:graphicData>
        </a:graphic>
      </p:graphicFrame>
      <p:graphicFrame>
        <p:nvGraphicFramePr>
          <p:cNvPr id="2053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14450" y="5781675"/>
          <a:ext cx="1408113" cy="690563"/>
        </p:xfrm>
        <a:graphic>
          <a:graphicData uri="http://schemas.openxmlformats.org/presentationml/2006/ole">
            <p:oleObj spid="_x0000_s2053" name="Equation" r:id="rId8" imgW="317160" imgH="177480" progId="Equation.DSMT4">
              <p:embed/>
            </p:oleObj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4.000 PONTOS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4 pontas 2"/>
          <p:cNvSpPr/>
          <p:nvPr/>
        </p:nvSpPr>
        <p:spPr>
          <a:xfrm>
            <a:off x="7308850" y="5084763"/>
            <a:ext cx="1439863" cy="1439862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4 pontas 3"/>
          <p:cNvSpPr/>
          <p:nvPr/>
        </p:nvSpPr>
        <p:spPr>
          <a:xfrm>
            <a:off x="179388" y="5013325"/>
            <a:ext cx="1439862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4 pontas 4"/>
          <p:cNvSpPr/>
          <p:nvPr/>
        </p:nvSpPr>
        <p:spPr>
          <a:xfrm>
            <a:off x="179388" y="260350"/>
            <a:ext cx="1439862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4 pontas 5"/>
          <p:cNvSpPr/>
          <p:nvPr/>
        </p:nvSpPr>
        <p:spPr>
          <a:xfrm>
            <a:off x="7451725" y="260350"/>
            <a:ext cx="1441450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A fórmula para calcular o volume de uma esfera é:</a:t>
            </a:r>
          </a:p>
        </p:txBody>
      </p:sp>
      <p:graphicFrame>
        <p:nvGraphicFramePr>
          <p:cNvPr id="3074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403350" y="2565400"/>
          <a:ext cx="936625" cy="860425"/>
        </p:xfrm>
        <a:graphic>
          <a:graphicData uri="http://schemas.openxmlformats.org/presentationml/2006/ole">
            <p:oleObj spid="_x0000_s3074" name="Equation" r:id="rId4" imgW="368280" imgH="419040" progId="Equation.DSMT4">
              <p:embed/>
            </p:oleObj>
          </a:graphicData>
        </a:graphic>
      </p:graphicFrame>
      <p:graphicFrame>
        <p:nvGraphicFramePr>
          <p:cNvPr id="3075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403350" y="4652963"/>
          <a:ext cx="969963" cy="860425"/>
        </p:xfrm>
        <a:graphic>
          <a:graphicData uri="http://schemas.openxmlformats.org/presentationml/2006/ole">
            <p:oleObj spid="_x0000_s3075" name="Equation" r:id="rId6" imgW="380880" imgH="419040" progId="Equation.DSMT4">
              <p:embed/>
            </p:oleObj>
          </a:graphicData>
        </a:graphic>
      </p:graphicFrame>
      <p:graphicFrame>
        <p:nvGraphicFramePr>
          <p:cNvPr id="3076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476375" y="3763963"/>
          <a:ext cx="871538" cy="417512"/>
        </p:xfrm>
        <a:graphic>
          <a:graphicData uri="http://schemas.openxmlformats.org/presentationml/2006/ole">
            <p:oleObj spid="_x0000_s3076" name="Equation" r:id="rId7" imgW="342720" imgH="203040" progId="Equation.DSMT4">
              <p:embed/>
            </p:oleObj>
          </a:graphicData>
        </a:graphic>
      </p:graphicFrame>
      <p:graphicFrame>
        <p:nvGraphicFramePr>
          <p:cNvPr id="3077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476375" y="5949950"/>
          <a:ext cx="873125" cy="365125"/>
        </p:xfrm>
        <a:graphic>
          <a:graphicData uri="http://schemas.openxmlformats.org/presentationml/2006/ole">
            <p:oleObj spid="_x0000_s3077" name="Equation" r:id="rId8" imgW="342720" imgH="177480" progId="Equation.DSMT4">
              <p:embed/>
            </p:oleObj>
          </a:graphicData>
        </a:graphic>
      </p:graphicFrame>
      <p:sp>
        <p:nvSpPr>
          <p:cNvPr id="8" name="CaixaDeTexto 7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pt-BR" smtClean="0"/>
              <a:t>A diagonal de um cubo é dada por:</a:t>
            </a:r>
          </a:p>
        </p:txBody>
      </p:sp>
      <p:graphicFrame>
        <p:nvGraphicFramePr>
          <p:cNvPr id="4098" name="Object 3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116013" y="2708275"/>
          <a:ext cx="4608512" cy="528638"/>
        </p:xfrm>
        <a:graphic>
          <a:graphicData uri="http://schemas.openxmlformats.org/presentationml/2006/ole">
            <p:oleObj spid="_x0000_s4098" name="Equation" r:id="rId4" imgW="2070000" imgH="241200" progId="Equation.DSMT4">
              <p:embed/>
            </p:oleObj>
          </a:graphicData>
        </a:graphic>
      </p:graphicFrame>
      <p:graphicFrame>
        <p:nvGraphicFramePr>
          <p:cNvPr id="4099" name="Object 6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01725" y="3789363"/>
          <a:ext cx="4637088" cy="528637"/>
        </p:xfrm>
        <a:graphic>
          <a:graphicData uri="http://schemas.openxmlformats.org/presentationml/2006/ole">
            <p:oleObj spid="_x0000_s4099" name="Equation" r:id="rId6" imgW="2082600" imgH="241200" progId="Equation.DSMT4">
              <p:embed/>
            </p:oleObj>
          </a:graphicData>
        </a:graphic>
      </p:graphicFrame>
      <p:graphicFrame>
        <p:nvGraphicFramePr>
          <p:cNvPr id="4100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16013" y="4797425"/>
          <a:ext cx="4608512" cy="528638"/>
        </p:xfrm>
        <a:graphic>
          <a:graphicData uri="http://schemas.openxmlformats.org/presentationml/2006/ole">
            <p:oleObj spid="_x0000_s4100" name="Equation" r:id="rId7" imgW="2070000" imgH="241200" progId="Equation.DSMT4">
              <p:embed/>
            </p:oleObj>
          </a:graphicData>
        </a:graphic>
      </p:graphicFrame>
      <p:graphicFrame>
        <p:nvGraphicFramePr>
          <p:cNvPr id="4101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01725" y="5876925"/>
          <a:ext cx="4637088" cy="528638"/>
        </p:xfrm>
        <a:graphic>
          <a:graphicData uri="http://schemas.openxmlformats.org/presentationml/2006/ole">
            <p:oleObj spid="_x0000_s4101" name="Equation" r:id="rId8" imgW="2082600" imgH="241200" progId="Equation.DSMT4">
              <p:embed/>
            </p:oleObj>
          </a:graphicData>
        </a:graphic>
      </p:graphicFrame>
      <p:sp>
        <p:nvSpPr>
          <p:cNvPr id="7" name="CaixaDeTexto 6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1.500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5.000 PONTOS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4 pontas 2"/>
          <p:cNvSpPr/>
          <p:nvPr/>
        </p:nvSpPr>
        <p:spPr>
          <a:xfrm>
            <a:off x="7380288" y="5229225"/>
            <a:ext cx="1439862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4 pontas 3"/>
          <p:cNvSpPr/>
          <p:nvPr/>
        </p:nvSpPr>
        <p:spPr>
          <a:xfrm>
            <a:off x="7451725" y="188913"/>
            <a:ext cx="1441450" cy="1439862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4 pontas 4"/>
          <p:cNvSpPr/>
          <p:nvPr/>
        </p:nvSpPr>
        <p:spPr>
          <a:xfrm>
            <a:off x="3924300" y="5229225"/>
            <a:ext cx="1439863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4 pontas 5"/>
          <p:cNvSpPr/>
          <p:nvPr/>
        </p:nvSpPr>
        <p:spPr>
          <a:xfrm>
            <a:off x="179388" y="5229225"/>
            <a:ext cx="1439862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Estrela de 4 pontas 7"/>
          <p:cNvSpPr/>
          <p:nvPr/>
        </p:nvSpPr>
        <p:spPr>
          <a:xfrm>
            <a:off x="250825" y="188913"/>
            <a:ext cx="1441450" cy="1439862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A altura de uma pirâmide cujo apótema da base mede 5 </a:t>
            </a:r>
            <a:r>
              <a:rPr lang="pt-BR" dirty="0" err="1" smtClean="0"/>
              <a:t>dm</a:t>
            </a:r>
            <a:r>
              <a:rPr lang="pt-BR" dirty="0" smtClean="0"/>
              <a:t> e o apótema da pirâmide mede 12 </a:t>
            </a:r>
            <a:r>
              <a:rPr lang="pt-BR" dirty="0" err="1" smtClean="0"/>
              <a:t>dm</a:t>
            </a:r>
            <a:r>
              <a:rPr lang="pt-BR" dirty="0" smtClean="0"/>
              <a:t> é:</a:t>
            </a:r>
            <a:endParaRPr lang="pt-BR" dirty="0"/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13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7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15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9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1.000 PONTOS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4 pontas 2"/>
          <p:cNvSpPr/>
          <p:nvPr/>
        </p:nvSpPr>
        <p:spPr>
          <a:xfrm>
            <a:off x="6875463" y="4868863"/>
            <a:ext cx="1512887" cy="1368425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Se o volume do paralelepípedo de lados 7, 2 e x tem volume igual a 14, então o valor de x é:</a:t>
            </a:r>
            <a:endParaRPr lang="pt-BR" dirty="0"/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0</a:t>
            </a: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</a:t>
            </a: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5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2</a:t>
            </a:r>
          </a:p>
        </p:txBody>
      </p:sp>
      <p:sp>
        <p:nvSpPr>
          <p:cNvPr id="7" name="CaixaDeTexto 6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2.000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F4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10.000 PONTOS</a:t>
            </a:r>
            <a:endParaRPr lang="pt-BR" dirty="0">
              <a:solidFill>
                <a:srgbClr val="008000"/>
              </a:solidFill>
              <a:latin typeface="Goudy Stout" pitchFamily="18" charset="0"/>
            </a:endParaRPr>
          </a:p>
        </p:txBody>
      </p:sp>
      <p:sp>
        <p:nvSpPr>
          <p:cNvPr id="3" name="Estrela de 5 pontas 2"/>
          <p:cNvSpPr/>
          <p:nvPr/>
        </p:nvSpPr>
        <p:spPr>
          <a:xfrm>
            <a:off x="7380288" y="5157788"/>
            <a:ext cx="1368425" cy="1366837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99125" cy="1930400"/>
          </a:xfrm>
        </p:spPr>
        <p:txBody>
          <a:bodyPr/>
          <a:lstStyle/>
          <a:p>
            <a:pPr algn="just"/>
            <a:r>
              <a:rPr lang="pt-BR" sz="2800" smtClean="0"/>
              <a:t>Na figura ao lado, qual alternativa abaixo representa  um triângulo retângulo, no qual nos permite usar a fórmula de Pitágoras: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33375"/>
            <a:ext cx="21605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AKB</a:t>
            </a: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DKC</a:t>
            </a: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VBC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116013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ítulo 1">
            <a:hlinkClick r:id="rId4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MNV</a:t>
            </a:r>
          </a:p>
        </p:txBody>
      </p:sp>
      <p:sp>
        <p:nvSpPr>
          <p:cNvPr id="9" name="CaixaDeTexto 8">
            <a:hlinkClick r:id="rId5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A área de um trapézio qualquer é: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(Base maior x altura)/2</a:t>
            </a: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(Base maior +Base menor)/2</a:t>
            </a: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042988" y="3573463"/>
            <a:ext cx="4681537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(Base menor + Base maior) x altura /2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(Base maior + altura)/2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2.500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F4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20.000 PONTOS</a:t>
            </a:r>
            <a:endParaRPr lang="pt-BR" dirty="0">
              <a:solidFill>
                <a:srgbClr val="008000"/>
              </a:solidFill>
              <a:latin typeface="Goudy Stout" pitchFamily="18" charset="0"/>
            </a:endParaRPr>
          </a:p>
        </p:txBody>
      </p:sp>
      <p:sp>
        <p:nvSpPr>
          <p:cNvPr id="3" name="Estrela de 5 pontas 2"/>
          <p:cNvSpPr/>
          <p:nvPr/>
        </p:nvSpPr>
        <p:spPr>
          <a:xfrm>
            <a:off x="7380288" y="5157788"/>
            <a:ext cx="1368425" cy="1366837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5 pontas 3"/>
          <p:cNvSpPr/>
          <p:nvPr/>
        </p:nvSpPr>
        <p:spPr>
          <a:xfrm>
            <a:off x="179388" y="18891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Apótema da pirâmide regular é: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Um segmento que une o centro da base ao vértice da pirâmide.</a:t>
            </a: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Equivalente a calcular metade da área da pirâmide.</a:t>
            </a: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Um segmento cujo extremos são o vértice da pirâmide e o ponto médio de um dos lados da base.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Um segmento que une o centro da base ao apótema da base.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Numa pirâmide, a altura de cada face lateral é chamada de: 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Aresta lateral</a:t>
            </a: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Apótema</a:t>
            </a: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Eixo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Vértice</a:t>
            </a:r>
          </a:p>
        </p:txBody>
      </p:sp>
      <p:sp>
        <p:nvSpPr>
          <p:cNvPr id="7" name="CaixaDeTexto 6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5.000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pPr algn="just"/>
            <a:r>
              <a:rPr lang="pt-BR" sz="2800" smtClean="0"/>
              <a:t>Um retângulo é um polígono com dois pares de segmentos paralelos e seus ângulos internos medem 90°. Então, o perímetro de um retângulo é: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 soma de todos os lados do polígono.</a:t>
            </a: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(Base x altura)/2</a:t>
            </a: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É a multiplicação dos dois lados maiores.</a:t>
            </a:r>
          </a:p>
        </p:txBody>
      </p:sp>
      <p:sp>
        <p:nvSpPr>
          <p:cNvPr id="7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(Base + altura)/2</a:t>
            </a:r>
          </a:p>
        </p:txBody>
      </p:sp>
      <p:sp>
        <p:nvSpPr>
          <p:cNvPr id="13" name="CaixaDeTexto 12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F4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30.000 PONTOS</a:t>
            </a:r>
            <a:endParaRPr lang="pt-BR" dirty="0">
              <a:solidFill>
                <a:srgbClr val="008000"/>
              </a:solidFill>
              <a:latin typeface="Goudy Stout" pitchFamily="18" charset="0"/>
            </a:endParaRPr>
          </a:p>
        </p:txBody>
      </p:sp>
      <p:sp>
        <p:nvSpPr>
          <p:cNvPr id="3" name="Estrela de 5 pontas 2"/>
          <p:cNvSpPr/>
          <p:nvPr/>
        </p:nvSpPr>
        <p:spPr>
          <a:xfrm>
            <a:off x="7380288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5 pontas 3"/>
          <p:cNvSpPr/>
          <p:nvPr/>
        </p:nvSpPr>
        <p:spPr>
          <a:xfrm>
            <a:off x="323850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5 pontas 4"/>
          <p:cNvSpPr/>
          <p:nvPr/>
        </p:nvSpPr>
        <p:spPr>
          <a:xfrm>
            <a:off x="3779838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A geratriz de um cone é um segmento que liga: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2636838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O vértice a um ponto qualquer da base.</a:t>
            </a: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644900"/>
            <a:ext cx="4521200" cy="792163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O vértice a um ponto da circunferência da base.</a:t>
            </a: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O vértice ao centro da circunferência da base.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O vértice a metade do comprimento do raio.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4414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Sabendo que a geratriz de um cone vale 10 cm, e o raio vale 6 cm, então a área lateral vale:</a:t>
            </a:r>
            <a:endParaRPr lang="pt-BR" dirty="0"/>
          </a:p>
        </p:txBody>
      </p:sp>
      <p:graphicFrame>
        <p:nvGraphicFramePr>
          <p:cNvPr id="5122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187450" y="3644900"/>
          <a:ext cx="2822575" cy="790575"/>
        </p:xfrm>
        <a:graphic>
          <a:graphicData uri="http://schemas.openxmlformats.org/presentationml/2006/ole">
            <p:oleObj spid="_x0000_s5122" name="Equation" r:id="rId4" imgW="634680" imgH="203040" progId="Equation.DSMT4">
              <p:embed/>
            </p:oleObj>
          </a:graphicData>
        </a:graphic>
      </p:graphicFrame>
      <p:graphicFrame>
        <p:nvGraphicFramePr>
          <p:cNvPr id="5123" name="Object 3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31900" y="2636838"/>
          <a:ext cx="2878138" cy="790575"/>
        </p:xfrm>
        <a:graphic>
          <a:graphicData uri="http://schemas.openxmlformats.org/presentationml/2006/ole">
            <p:oleObj spid="_x0000_s5123" name="Equation" r:id="rId5" imgW="647640" imgH="203040" progId="Equation.DSMT4">
              <p:embed/>
            </p:oleObj>
          </a:graphicData>
        </a:graphic>
      </p:graphicFrame>
      <p:graphicFrame>
        <p:nvGraphicFramePr>
          <p:cNvPr id="5124" name="Object 4">
            <a:hlinkClick r:id="rId6" action="ppaction://hlinksldjump"/>
          </p:cNvPr>
          <p:cNvGraphicFramePr>
            <a:graphicFrameLocks noChangeAspect="1"/>
          </p:cNvGraphicFramePr>
          <p:nvPr/>
        </p:nvGraphicFramePr>
        <p:xfrm>
          <a:off x="1327150" y="4724400"/>
          <a:ext cx="2541588" cy="790575"/>
        </p:xfrm>
        <a:graphic>
          <a:graphicData uri="http://schemas.openxmlformats.org/presentationml/2006/ole">
            <p:oleObj spid="_x0000_s5124" name="Equation" r:id="rId7" imgW="571320" imgH="203040" progId="Equation.DSMT4">
              <p:embed/>
            </p:oleObj>
          </a:graphicData>
        </a:graphic>
      </p:graphicFrame>
      <p:graphicFrame>
        <p:nvGraphicFramePr>
          <p:cNvPr id="5125" name="Object 5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158875" y="5805488"/>
          <a:ext cx="2879725" cy="790575"/>
        </p:xfrm>
        <a:graphic>
          <a:graphicData uri="http://schemas.openxmlformats.org/presentationml/2006/ole">
            <p:oleObj spid="_x0000_s5125" name="Equation" r:id="rId8" imgW="647640" imgH="203040" progId="Equation.DSMT4">
              <p:embed/>
            </p:oleObj>
          </a:graphicData>
        </a:graphic>
      </p:graphicFrame>
      <p:sp>
        <p:nvSpPr>
          <p:cNvPr id="7" name="CaixaDeTexto 6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F4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40.000 PONTOS</a:t>
            </a:r>
            <a:endParaRPr lang="pt-BR" dirty="0">
              <a:solidFill>
                <a:srgbClr val="008000"/>
              </a:solidFill>
              <a:latin typeface="Goudy Stout" pitchFamily="18" charset="0"/>
            </a:endParaRPr>
          </a:p>
        </p:txBody>
      </p:sp>
      <p:sp>
        <p:nvSpPr>
          <p:cNvPr id="3" name="Estrela de 5 pontas 2"/>
          <p:cNvSpPr/>
          <p:nvPr/>
        </p:nvSpPr>
        <p:spPr>
          <a:xfrm>
            <a:off x="7451725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5 pontas 3"/>
          <p:cNvSpPr/>
          <p:nvPr/>
        </p:nvSpPr>
        <p:spPr>
          <a:xfrm>
            <a:off x="2484438" y="5300663"/>
            <a:ext cx="1366837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5 pontas 4"/>
          <p:cNvSpPr/>
          <p:nvPr/>
        </p:nvSpPr>
        <p:spPr>
          <a:xfrm>
            <a:off x="5148263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5 pontas 5"/>
          <p:cNvSpPr/>
          <p:nvPr/>
        </p:nvSpPr>
        <p:spPr>
          <a:xfrm>
            <a:off x="323850" y="53006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Uma esfera possui 12 cm de diâmetro, então sua área é:</a:t>
            </a:r>
          </a:p>
        </p:txBody>
      </p:sp>
      <p:graphicFrame>
        <p:nvGraphicFramePr>
          <p:cNvPr id="6146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187450" y="3644900"/>
          <a:ext cx="2822575" cy="790575"/>
        </p:xfrm>
        <a:graphic>
          <a:graphicData uri="http://schemas.openxmlformats.org/presentationml/2006/ole">
            <p:oleObj spid="_x0000_s6146" name="Equation" r:id="rId4" imgW="634680" imgH="203040" progId="Equation.DSMT4">
              <p:embed/>
            </p:oleObj>
          </a:graphicData>
        </a:graphic>
      </p:graphicFrame>
      <p:graphicFrame>
        <p:nvGraphicFramePr>
          <p:cNvPr id="6147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58888" y="2636838"/>
          <a:ext cx="2822575" cy="790575"/>
        </p:xfrm>
        <a:graphic>
          <a:graphicData uri="http://schemas.openxmlformats.org/presentationml/2006/ole">
            <p:oleObj spid="_x0000_s6147" name="Equation" r:id="rId6" imgW="634680" imgH="203040" progId="Equation.DSMT4">
              <p:embed/>
            </p:oleObj>
          </a:graphicData>
        </a:graphic>
      </p:graphicFrame>
      <p:graphicFrame>
        <p:nvGraphicFramePr>
          <p:cNvPr id="6148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58875" y="4724400"/>
          <a:ext cx="2879725" cy="790575"/>
        </p:xfrm>
        <a:graphic>
          <a:graphicData uri="http://schemas.openxmlformats.org/presentationml/2006/ole">
            <p:oleObj spid="_x0000_s6148" name="Equation" r:id="rId7" imgW="647640" imgH="203040" progId="Equation.DSMT4">
              <p:embed/>
            </p:oleObj>
          </a:graphicData>
        </a:graphic>
      </p:graphicFrame>
      <p:graphicFrame>
        <p:nvGraphicFramePr>
          <p:cNvPr id="6149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58875" y="5805488"/>
          <a:ext cx="2879725" cy="790575"/>
        </p:xfrm>
        <a:graphic>
          <a:graphicData uri="http://schemas.openxmlformats.org/presentationml/2006/ole">
            <p:oleObj spid="_x0000_s6149" name="Equation" r:id="rId8" imgW="647640" imgH="203040" progId="Equation.DSMT4">
              <p:embed/>
            </p:oleObj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pPr algn="l"/>
            <a:r>
              <a:rPr lang="pt-BR" sz="4000" smtClean="0"/>
              <a:t>Um cilindro de 5 cm de raio e 10 cm de altura, tem a área lateral:</a:t>
            </a:r>
          </a:p>
        </p:txBody>
      </p:sp>
      <p:graphicFrame>
        <p:nvGraphicFramePr>
          <p:cNvPr id="7170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58888" y="2565400"/>
          <a:ext cx="2819400" cy="792163"/>
        </p:xfrm>
        <a:graphic>
          <a:graphicData uri="http://schemas.openxmlformats.org/presentationml/2006/ole">
            <p:oleObj spid="_x0000_s7170" name="Equation" r:id="rId4" imgW="634680" imgH="203040" progId="Equation.DSMT4">
              <p:embed/>
            </p:oleObj>
          </a:graphicData>
        </a:graphic>
      </p:graphicFrame>
      <p:graphicFrame>
        <p:nvGraphicFramePr>
          <p:cNvPr id="7171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87450" y="3644900"/>
          <a:ext cx="2540000" cy="790575"/>
        </p:xfrm>
        <a:graphic>
          <a:graphicData uri="http://schemas.openxmlformats.org/presentationml/2006/ole">
            <p:oleObj spid="_x0000_s7171" name="Equation" r:id="rId6" imgW="571320" imgH="203040" progId="Equation.DSMT4">
              <p:embed/>
            </p:oleObj>
          </a:graphicData>
        </a:graphic>
      </p:graphicFrame>
      <p:graphicFrame>
        <p:nvGraphicFramePr>
          <p:cNvPr id="7172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87450" y="4652963"/>
          <a:ext cx="2876550" cy="790575"/>
        </p:xfrm>
        <a:graphic>
          <a:graphicData uri="http://schemas.openxmlformats.org/presentationml/2006/ole">
            <p:oleObj spid="_x0000_s7172" name="Equation" r:id="rId7" imgW="647640" imgH="203040" progId="Equation.DSMT4">
              <p:embed/>
            </p:oleObj>
          </a:graphicData>
        </a:graphic>
      </p:graphicFrame>
      <p:graphicFrame>
        <p:nvGraphicFramePr>
          <p:cNvPr id="7173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87450" y="5805488"/>
          <a:ext cx="2879725" cy="792162"/>
        </p:xfrm>
        <a:graphic>
          <a:graphicData uri="http://schemas.openxmlformats.org/presentationml/2006/ole">
            <p:oleObj spid="_x0000_s7173" name="Equation" r:id="rId8" imgW="647640" imgH="203040" progId="Equation.DSMT4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6156325" y="1557338"/>
          <a:ext cx="2232025" cy="688975"/>
        </p:xfrm>
        <a:graphic>
          <a:graphicData uri="http://schemas.openxmlformats.org/presentationml/2006/ole">
            <p:oleObj spid="_x0000_s7174" name="Equation" r:id="rId9" imgW="647640" imgH="228600" progId="Equation.DSMT4">
              <p:embed/>
            </p:oleObj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15.000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F4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rgbClr val="008000"/>
                </a:solidFill>
                <a:latin typeface="Goudy Stout" pitchFamily="18" charset="0"/>
              </a:rPr>
              <a:t>50.000 PONTOS</a:t>
            </a:r>
            <a:endParaRPr lang="pt-BR" dirty="0">
              <a:solidFill>
                <a:srgbClr val="008000"/>
              </a:solidFill>
              <a:latin typeface="Goudy Stout" pitchFamily="18" charset="0"/>
            </a:endParaRPr>
          </a:p>
        </p:txBody>
      </p:sp>
      <p:sp>
        <p:nvSpPr>
          <p:cNvPr id="3" name="Estrela de 5 pontas 2"/>
          <p:cNvSpPr/>
          <p:nvPr/>
        </p:nvSpPr>
        <p:spPr>
          <a:xfrm>
            <a:off x="7308850" y="5229225"/>
            <a:ext cx="1366838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5 pontas 3"/>
          <p:cNvSpPr/>
          <p:nvPr/>
        </p:nvSpPr>
        <p:spPr>
          <a:xfrm>
            <a:off x="684213" y="5157788"/>
            <a:ext cx="1366837" cy="1366837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5 pontas 4"/>
          <p:cNvSpPr/>
          <p:nvPr/>
        </p:nvSpPr>
        <p:spPr>
          <a:xfrm>
            <a:off x="4140200" y="5084763"/>
            <a:ext cx="1368425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5 pontas 5"/>
          <p:cNvSpPr/>
          <p:nvPr/>
        </p:nvSpPr>
        <p:spPr>
          <a:xfrm>
            <a:off x="684213" y="476250"/>
            <a:ext cx="1366837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Estrela de 5 pontas 7"/>
          <p:cNvSpPr/>
          <p:nvPr/>
        </p:nvSpPr>
        <p:spPr>
          <a:xfrm>
            <a:off x="7092950" y="620713"/>
            <a:ext cx="1366838" cy="1368425"/>
          </a:xfrm>
          <a:prstGeom prst="star5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Um cone de área da base igual a 8 </a:t>
            </a:r>
            <a:r>
              <a:rPr lang="pt-BR" dirty="0" err="1" smtClean="0"/>
              <a:t>m²</a:t>
            </a:r>
            <a:r>
              <a:rPr lang="pt-BR" dirty="0" smtClean="0"/>
              <a:t> e altura 3 m, tem volume igual a:</a:t>
            </a:r>
            <a:endParaRPr lang="pt-BR" dirty="0"/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2636838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8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6449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24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042988" y="4652963"/>
            <a:ext cx="4522787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12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64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pt-BR" smtClean="0"/>
              <a:t>Podemos dizer que a área do paralelogramo qualquer é:</a:t>
            </a: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Igual a área de um triângulo retângulo.</a:t>
            </a: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Igual a área de um quadrado. 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Igual a área da circunferência.</a:t>
            </a:r>
          </a:p>
        </p:txBody>
      </p:sp>
      <p:sp>
        <p:nvSpPr>
          <p:cNvPr id="7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Igual a área de um retângulo.</a:t>
            </a:r>
          </a:p>
        </p:txBody>
      </p:sp>
      <p:sp>
        <p:nvSpPr>
          <p:cNvPr id="9" name="CaixaDeTexto 8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Em um pirâmide podemos identificar vários elementos, alguns deles são:</a:t>
            </a:r>
            <a:endParaRPr lang="pt-BR" dirty="0"/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Base, vértice, altura e retângulo.</a:t>
            </a: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Vértice, face lateral e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diâmentro</a:t>
            </a: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.</a:t>
            </a: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Vértice, base, face lateral e apótema.</a:t>
            </a: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Base, vértice, altura e raio.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20.000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100.000 PONTOS</a:t>
            </a:r>
            <a:endParaRPr lang="pt-BR" dirty="0">
              <a:solidFill>
                <a:schemeClr val="accent2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6 Pontas 2"/>
          <p:cNvSpPr/>
          <p:nvPr/>
        </p:nvSpPr>
        <p:spPr>
          <a:xfrm>
            <a:off x="7524750" y="404813"/>
            <a:ext cx="1150938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ítulo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pt-BR" smtClean="0"/>
              <a:t>Um cilindro equilátero possui: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Altura igual ao diâmetro</a:t>
            </a: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36449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Altura igual a área da base</a:t>
            </a:r>
          </a:p>
        </p:txBody>
      </p:sp>
      <p:sp>
        <p:nvSpPr>
          <p:cNvPr id="5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Área da base igual a área lateral</a:t>
            </a: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Área total igual ao volume</a:t>
            </a:r>
          </a:p>
        </p:txBody>
      </p:sp>
      <p:sp>
        <p:nvSpPr>
          <p:cNvPr id="8" name="CaixaDeTexto 7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/>
          <a:lstStyle/>
          <a:p>
            <a:r>
              <a:rPr lang="pt-BR" smtClean="0"/>
              <a:t>Um paralelepípedo de lados, 3, 4 e 5 cm, possui área total igual a: 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60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cm²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3573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94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cm²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47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cm²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35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cm²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CaixaDeTexto 7">
            <a:hlinkClick r:id="rId4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25.000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200.000 PONTOS</a:t>
            </a:r>
            <a:endParaRPr lang="pt-BR" dirty="0">
              <a:solidFill>
                <a:schemeClr val="accent2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4" name="Estrela de 6 Pontas 3"/>
          <p:cNvSpPr/>
          <p:nvPr/>
        </p:nvSpPr>
        <p:spPr>
          <a:xfrm>
            <a:off x="7667625" y="333375"/>
            <a:ext cx="1152525" cy="1223963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6 Pontas 4"/>
          <p:cNvSpPr/>
          <p:nvPr/>
        </p:nvSpPr>
        <p:spPr>
          <a:xfrm>
            <a:off x="323850" y="5300663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O volume e a área lateral de um cubo de aresta 7 </a:t>
            </a:r>
            <a:r>
              <a:rPr lang="pt-BR" dirty="0" err="1" smtClean="0"/>
              <a:t>dm</a:t>
            </a:r>
            <a:r>
              <a:rPr lang="pt-BR" dirty="0" smtClean="0"/>
              <a:t>, respectivamente:</a:t>
            </a:r>
            <a:endParaRPr lang="pt-BR" dirty="0"/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4724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343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dm³</a:t>
            </a: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 e 196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343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dm³</a:t>
            </a: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 e 294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294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dm³</a:t>
            </a: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 e 343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396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dm³</a:t>
            </a: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 e 143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dm²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ítulo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857375"/>
          </a:xfrm>
        </p:spPr>
        <p:txBody>
          <a:bodyPr/>
          <a:lstStyle/>
          <a:p>
            <a:pPr algn="just"/>
            <a:r>
              <a:rPr lang="pt-BR" sz="2800" smtClean="0"/>
              <a:t>Num recipiente com água, joga-se um cubo e uma pirâmide, onde o volume do cubo é 3 vezes maior que o volume da pirâmide, se foi deslocado 4 mm de água então o volume da pirâmide é: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0,333...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5805488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0,5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2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724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1 </a:t>
            </a:r>
            <a:r>
              <a:rPr lang="pt-BR" sz="2400" dirty="0" err="1">
                <a:latin typeface="Comic Sans MS" pitchFamily="66" charset="0"/>
                <a:ea typeface="+mj-ea"/>
                <a:cs typeface="+mj-cs"/>
              </a:rPr>
              <a:t>mm³</a:t>
            </a:r>
            <a:endParaRPr lang="pt-BR" sz="24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50.000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NENHUM PONTO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300.000 PONTOS</a:t>
            </a:r>
            <a:endParaRPr lang="pt-BR" dirty="0">
              <a:solidFill>
                <a:schemeClr val="accent2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6 Pontas 2"/>
          <p:cNvSpPr/>
          <p:nvPr/>
        </p:nvSpPr>
        <p:spPr>
          <a:xfrm>
            <a:off x="7524750" y="404813"/>
            <a:ext cx="1150938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6 Pontas 3"/>
          <p:cNvSpPr/>
          <p:nvPr/>
        </p:nvSpPr>
        <p:spPr>
          <a:xfrm>
            <a:off x="7596188" y="5300663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6 Pontas 4"/>
          <p:cNvSpPr/>
          <p:nvPr/>
        </p:nvSpPr>
        <p:spPr>
          <a:xfrm>
            <a:off x="395288" y="5373688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ítulo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857375"/>
          </a:xfrm>
        </p:spPr>
        <p:txBody>
          <a:bodyPr/>
          <a:lstStyle/>
          <a:p>
            <a:pPr algn="just"/>
            <a:r>
              <a:rPr lang="pt-BR" sz="3200" smtClean="0"/>
              <a:t>Um reservatório com a forma de um cilindro circular reto, de raio da base 3 cm e altura 12 cm está com dois terços de sua capacidade máxima, ou seja possui:</a:t>
            </a:r>
          </a:p>
        </p:txBody>
      </p:sp>
      <p:graphicFrame>
        <p:nvGraphicFramePr>
          <p:cNvPr id="8194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328738" y="3595688"/>
          <a:ext cx="2540000" cy="889000"/>
        </p:xfrm>
        <a:graphic>
          <a:graphicData uri="http://schemas.openxmlformats.org/presentationml/2006/ole">
            <p:oleObj spid="_x0000_s8194" name="Equation" r:id="rId4" imgW="571320" imgH="228600" progId="Equation.DSMT4">
              <p:embed/>
            </p:oleObj>
          </a:graphicData>
        </a:graphic>
      </p:graphicFrame>
      <p:graphicFrame>
        <p:nvGraphicFramePr>
          <p:cNvPr id="8195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85875" y="2587625"/>
          <a:ext cx="2767013" cy="889000"/>
        </p:xfrm>
        <a:graphic>
          <a:graphicData uri="http://schemas.openxmlformats.org/presentationml/2006/ole">
            <p:oleObj spid="_x0000_s8195" name="Equation" r:id="rId6" imgW="622080" imgH="228600" progId="Equation.DSMT4">
              <p:embed/>
            </p:oleObj>
          </a:graphicData>
        </a:graphic>
      </p:graphicFrame>
      <p:graphicFrame>
        <p:nvGraphicFramePr>
          <p:cNvPr id="8196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54138" y="4675188"/>
          <a:ext cx="2486025" cy="889000"/>
        </p:xfrm>
        <a:graphic>
          <a:graphicData uri="http://schemas.openxmlformats.org/presentationml/2006/ole">
            <p:oleObj spid="_x0000_s8196" name="Equation" r:id="rId7" imgW="558720" imgH="228600" progId="Equation.DSMT4">
              <p:embed/>
            </p:oleObj>
          </a:graphicData>
        </a:graphic>
      </p:graphicFrame>
      <p:graphicFrame>
        <p:nvGraphicFramePr>
          <p:cNvPr id="8197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58875" y="5756275"/>
          <a:ext cx="2879725" cy="889000"/>
        </p:xfrm>
        <a:graphic>
          <a:graphicData uri="http://schemas.openxmlformats.org/presentationml/2006/ole">
            <p:oleObj spid="_x0000_s8197" name="Equation" r:id="rId8" imgW="647640" imgH="228600" progId="Equation.DSMT4">
              <p:embed/>
            </p:oleObj>
          </a:graphicData>
        </a:graphic>
      </p:graphicFrame>
      <p:sp>
        <p:nvSpPr>
          <p:cNvPr id="7" name="CaixaDeTexto 6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Uma circunferência está inscrita em um cubo de aresta 6 hm, então o volume da esfera é:</a:t>
            </a:r>
            <a:endParaRPr lang="pt-BR" dirty="0"/>
          </a:p>
        </p:txBody>
      </p:sp>
      <p:graphicFrame>
        <p:nvGraphicFramePr>
          <p:cNvPr id="9218" name="Object 5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327150" y="5756275"/>
          <a:ext cx="2541588" cy="889000"/>
        </p:xfrm>
        <a:graphic>
          <a:graphicData uri="http://schemas.openxmlformats.org/presentationml/2006/ole">
            <p:oleObj spid="_x0000_s9218" name="Equation" r:id="rId4" imgW="571320" imgH="228600" progId="Equation.DSMT4">
              <p:embed/>
            </p:oleObj>
          </a:graphicData>
        </a:graphic>
      </p:graphicFrame>
      <p:graphicFrame>
        <p:nvGraphicFramePr>
          <p:cNvPr id="9219" name="Object 6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046163" y="2565400"/>
          <a:ext cx="2824162" cy="889000"/>
        </p:xfrm>
        <a:graphic>
          <a:graphicData uri="http://schemas.openxmlformats.org/presentationml/2006/ole">
            <p:oleObj spid="_x0000_s9219" name="Equation" r:id="rId6" imgW="634680" imgH="228600" progId="Equation.DSMT4">
              <p:embed/>
            </p:oleObj>
          </a:graphicData>
        </a:graphic>
      </p:graphicFrame>
      <p:graphicFrame>
        <p:nvGraphicFramePr>
          <p:cNvPr id="9220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042988" y="3573463"/>
          <a:ext cx="2936875" cy="889000"/>
        </p:xfrm>
        <a:graphic>
          <a:graphicData uri="http://schemas.openxmlformats.org/presentationml/2006/ole">
            <p:oleObj spid="_x0000_s9220" name="Equation" r:id="rId7" imgW="660240" imgH="228600" progId="Equation.DSMT4">
              <p:embed/>
            </p:oleObj>
          </a:graphicData>
        </a:graphic>
      </p:graphicFrame>
      <p:graphicFrame>
        <p:nvGraphicFramePr>
          <p:cNvPr id="9221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31900" y="4652963"/>
          <a:ext cx="2597150" cy="889000"/>
        </p:xfrm>
        <a:graphic>
          <a:graphicData uri="http://schemas.openxmlformats.org/presentationml/2006/ole">
            <p:oleObj spid="_x0000_s9221" name="Equation" r:id="rId8" imgW="583920" imgH="228600" progId="Equation.DSMT4">
              <p:embed/>
            </p:oleObj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100.000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400.000 PONTOS</a:t>
            </a:r>
            <a:endParaRPr lang="pt-BR" dirty="0">
              <a:solidFill>
                <a:schemeClr val="accent2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6 Pontas 2"/>
          <p:cNvSpPr/>
          <p:nvPr/>
        </p:nvSpPr>
        <p:spPr>
          <a:xfrm>
            <a:off x="7524750" y="404813"/>
            <a:ext cx="1150938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6 Pontas 3"/>
          <p:cNvSpPr/>
          <p:nvPr/>
        </p:nvSpPr>
        <p:spPr>
          <a:xfrm>
            <a:off x="323850" y="333375"/>
            <a:ext cx="1152525" cy="1223963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6 Pontas 4"/>
          <p:cNvSpPr/>
          <p:nvPr/>
        </p:nvSpPr>
        <p:spPr>
          <a:xfrm>
            <a:off x="4932363" y="5373688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6 Pontas 5"/>
          <p:cNvSpPr/>
          <p:nvPr/>
        </p:nvSpPr>
        <p:spPr>
          <a:xfrm>
            <a:off x="3203575" y="5373688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pPr algn="just"/>
            <a:r>
              <a:rPr lang="pt-BR" sz="3600" smtClean="0"/>
              <a:t>Considere dois círculos concêntricos, ou seja, mesmo centro, os raios são R e r, com R&gt;r, então a área da coroa circular é:</a:t>
            </a:r>
          </a:p>
        </p:txBody>
      </p:sp>
      <p:graphicFrame>
        <p:nvGraphicFramePr>
          <p:cNvPr id="10242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58888" y="2565400"/>
          <a:ext cx="2617787" cy="901700"/>
        </p:xfrm>
        <a:graphic>
          <a:graphicData uri="http://schemas.openxmlformats.org/presentationml/2006/ole">
            <p:oleObj spid="_x0000_s10242" name="Equation" r:id="rId4" imgW="711000" imgH="279360" progId="Equation.DSMT4">
              <p:embed/>
            </p:oleObj>
          </a:graphicData>
        </a:graphic>
      </p:graphicFrame>
      <p:graphicFrame>
        <p:nvGraphicFramePr>
          <p:cNvPr id="10243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87450" y="3573463"/>
          <a:ext cx="2617788" cy="901700"/>
        </p:xfrm>
        <a:graphic>
          <a:graphicData uri="http://schemas.openxmlformats.org/presentationml/2006/ole">
            <p:oleObj spid="_x0000_s10243" name="Equation" r:id="rId6" imgW="711000" imgH="279360" progId="Equation.DSMT4">
              <p:embed/>
            </p:oleObj>
          </a:graphicData>
        </a:graphic>
      </p:graphicFrame>
      <p:graphicFrame>
        <p:nvGraphicFramePr>
          <p:cNvPr id="10244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58888" y="4652963"/>
          <a:ext cx="2617787" cy="901700"/>
        </p:xfrm>
        <a:graphic>
          <a:graphicData uri="http://schemas.openxmlformats.org/presentationml/2006/ole">
            <p:oleObj spid="_x0000_s10244" name="Equation" r:id="rId7" imgW="711000" imgH="279360" progId="Equation.DSMT4">
              <p:embed/>
            </p:oleObj>
          </a:graphicData>
        </a:graphic>
      </p:graphicFrame>
      <p:graphicFrame>
        <p:nvGraphicFramePr>
          <p:cNvPr id="10245" name="Object 5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17600" y="5732463"/>
          <a:ext cx="2897188" cy="901700"/>
        </p:xfrm>
        <a:graphic>
          <a:graphicData uri="http://schemas.openxmlformats.org/presentationml/2006/ole">
            <p:oleObj spid="_x0000_s10245" name="Equation" r:id="rId8" imgW="787320" imgH="279360" progId="Equation.DSMT4">
              <p:embed/>
            </p:oleObj>
          </a:graphicData>
        </a:graphic>
      </p:graphicFrame>
      <p:sp>
        <p:nvSpPr>
          <p:cNvPr id="7" name="CaixaDeTexto 6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pt-BR" smtClean="0"/>
              <a:t>Em relação aos triângulos. Qual é a fórmula de Heron?</a:t>
            </a:r>
          </a:p>
        </p:txBody>
      </p:sp>
      <p:sp>
        <p:nvSpPr>
          <p:cNvPr id="3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P = (a+b+c)/3</a:t>
            </a:r>
          </a:p>
        </p:txBody>
      </p:sp>
      <p:sp>
        <p:nvSpPr>
          <p:cNvPr id="4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P = (a+b+c)/4</a:t>
            </a:r>
          </a:p>
        </p:txBody>
      </p:sp>
      <p:sp>
        <p:nvSpPr>
          <p:cNvPr id="5" name="Título 1">
            <a:hlinkClick r:id="rId2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P = a+b+c</a:t>
            </a: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P = (a+b+c)/2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150.000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9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7813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Goudy Stout" pitchFamily="18" charset="0"/>
              </a:rPr>
              <a:t>500.000 PONTOS</a:t>
            </a:r>
            <a:endParaRPr lang="pt-BR" dirty="0">
              <a:solidFill>
                <a:schemeClr val="accent2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6 Pontas 2"/>
          <p:cNvSpPr/>
          <p:nvPr/>
        </p:nvSpPr>
        <p:spPr>
          <a:xfrm>
            <a:off x="7524750" y="404813"/>
            <a:ext cx="1150938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6 Pontas 3"/>
          <p:cNvSpPr/>
          <p:nvPr/>
        </p:nvSpPr>
        <p:spPr>
          <a:xfrm>
            <a:off x="2555875" y="5373688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strela de 6 Pontas 4"/>
          <p:cNvSpPr/>
          <p:nvPr/>
        </p:nvSpPr>
        <p:spPr>
          <a:xfrm>
            <a:off x="5651500" y="5300663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strela de 6 Pontas 5"/>
          <p:cNvSpPr/>
          <p:nvPr/>
        </p:nvSpPr>
        <p:spPr>
          <a:xfrm>
            <a:off x="395288" y="404813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Estrela de 6 Pontas 7"/>
          <p:cNvSpPr/>
          <p:nvPr/>
        </p:nvSpPr>
        <p:spPr>
          <a:xfrm>
            <a:off x="3995738" y="404813"/>
            <a:ext cx="1152525" cy="1223962"/>
          </a:xfrm>
          <a:prstGeom prst="star6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857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No paralelepípedo reto retângulo, de dimensões a, b e c, a diagonal do paralelepípedo é:</a:t>
            </a:r>
            <a:endParaRPr lang="pt-BR" dirty="0"/>
          </a:p>
        </p:txBody>
      </p:sp>
      <p:graphicFrame>
        <p:nvGraphicFramePr>
          <p:cNvPr id="11266" name="Object 3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187450" y="2565400"/>
          <a:ext cx="3213100" cy="838200"/>
        </p:xfrm>
        <a:graphic>
          <a:graphicData uri="http://schemas.openxmlformats.org/presentationml/2006/ole">
            <p:oleObj spid="_x0000_s11266" name="Equation" r:id="rId4" imgW="850680" imgH="253800" progId="Equation.DSMT4">
              <p:embed/>
            </p:oleObj>
          </a:graphicData>
        </a:graphic>
      </p:graphicFrame>
      <p:graphicFrame>
        <p:nvGraphicFramePr>
          <p:cNvPr id="11267" name="Object 6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58888" y="3573463"/>
          <a:ext cx="3213100" cy="838200"/>
        </p:xfrm>
        <a:graphic>
          <a:graphicData uri="http://schemas.openxmlformats.org/presentationml/2006/ole">
            <p:oleObj spid="_x0000_s11267" name="Equation" r:id="rId6" imgW="850680" imgH="253800" progId="Equation.DSMT4">
              <p:embed/>
            </p:oleObj>
          </a:graphicData>
        </a:graphic>
      </p:graphicFrame>
      <p:graphicFrame>
        <p:nvGraphicFramePr>
          <p:cNvPr id="11268" name="Object 7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31913" y="4652963"/>
          <a:ext cx="3213100" cy="838200"/>
        </p:xfrm>
        <a:graphic>
          <a:graphicData uri="http://schemas.openxmlformats.org/presentationml/2006/ole">
            <p:oleObj spid="_x0000_s11268" name="Equation" r:id="rId7" imgW="850680" imgH="253800" progId="Equation.DSMT4">
              <p:embed/>
            </p:oleObj>
          </a:graphicData>
        </a:graphic>
      </p:graphicFrame>
      <p:graphicFrame>
        <p:nvGraphicFramePr>
          <p:cNvPr id="11269" name="Object 8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58888" y="5732463"/>
          <a:ext cx="3213100" cy="838200"/>
        </p:xfrm>
        <a:graphic>
          <a:graphicData uri="http://schemas.openxmlformats.org/presentationml/2006/ole">
            <p:oleObj spid="_x0000_s11269" name="Equation" r:id="rId8" imgW="850680" imgH="253800" progId="Equation.DSMT4">
              <p:embed/>
            </p:oleObj>
          </a:graphicData>
        </a:graphic>
      </p:graphicFrame>
      <p:sp>
        <p:nvSpPr>
          <p:cNvPr id="7" name="CaixaDeTexto 6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C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188" y="2565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VALENDO </a:t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/>
            </a:r>
            <a:b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</a:br>
            <a:r>
              <a:rPr lang="pt-BR" dirty="0" smtClean="0">
                <a:solidFill>
                  <a:schemeClr val="accent6">
                    <a:lumMod val="50000"/>
                  </a:schemeClr>
                </a:solidFill>
                <a:latin typeface="Goudy Stout" pitchFamily="18" charset="0"/>
              </a:rPr>
              <a:t>2.000 PONTOS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Goudy Stout" pitchFamily="18" charset="0"/>
            </a:endParaRPr>
          </a:p>
        </p:txBody>
      </p:sp>
      <p:sp>
        <p:nvSpPr>
          <p:cNvPr id="3" name="Estrela de 4 pontas 2"/>
          <p:cNvSpPr/>
          <p:nvPr/>
        </p:nvSpPr>
        <p:spPr>
          <a:xfrm>
            <a:off x="7164388" y="4941888"/>
            <a:ext cx="1439862" cy="1439862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Estrela de 4 pontas 3"/>
          <p:cNvSpPr/>
          <p:nvPr/>
        </p:nvSpPr>
        <p:spPr>
          <a:xfrm>
            <a:off x="323850" y="333375"/>
            <a:ext cx="1439863" cy="1439863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Um cilindro de 10 cm de altura tem área da base igual a 16    </a:t>
            </a:r>
            <a:r>
              <a:rPr lang="pt-BR" dirty="0" err="1" smtClean="0"/>
              <a:t>cm²</a:t>
            </a:r>
            <a:r>
              <a:rPr lang="pt-BR" dirty="0" smtClean="0"/>
              <a:t>. Então a área lateral é:</a:t>
            </a:r>
            <a:endParaRPr lang="pt-BR" dirty="0"/>
          </a:p>
        </p:txBody>
      </p:sp>
      <p:graphicFrame>
        <p:nvGraphicFramePr>
          <p:cNvPr id="12290" name="Object 1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403350" y="2636838"/>
          <a:ext cx="2062163" cy="669925"/>
        </p:xfrm>
        <a:graphic>
          <a:graphicData uri="http://schemas.openxmlformats.org/presentationml/2006/ole">
            <p:oleObj spid="_x0000_s12290" name="Equation" r:id="rId4" imgW="545760" imgH="203040" progId="Equation.DSMT4">
              <p:embed/>
            </p:oleObj>
          </a:graphicData>
        </a:graphic>
      </p:graphicFrame>
      <p:graphicFrame>
        <p:nvGraphicFramePr>
          <p:cNvPr id="12291" name="Object 2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284288" y="3716338"/>
          <a:ext cx="2301875" cy="669925"/>
        </p:xfrm>
        <a:graphic>
          <a:graphicData uri="http://schemas.openxmlformats.org/presentationml/2006/ole">
            <p:oleObj spid="_x0000_s12291" name="Equation" r:id="rId6" imgW="609480" imgH="203040" progId="Equation.DSMT4">
              <p:embed/>
            </p:oleObj>
          </a:graphicData>
        </a:graphic>
      </p:graphicFrame>
      <p:graphicFrame>
        <p:nvGraphicFramePr>
          <p:cNvPr id="12292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55725" y="4724400"/>
          <a:ext cx="2014538" cy="669925"/>
        </p:xfrm>
        <a:graphic>
          <a:graphicData uri="http://schemas.openxmlformats.org/presentationml/2006/ole">
            <p:oleObj spid="_x0000_s12292" name="Equation" r:id="rId7" imgW="533160" imgH="203040" progId="Equation.DSMT4">
              <p:embed/>
            </p:oleObj>
          </a:graphicData>
        </a:graphic>
      </p:graphicFrame>
      <p:graphicFrame>
        <p:nvGraphicFramePr>
          <p:cNvPr id="12293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116013" y="5805488"/>
          <a:ext cx="2349500" cy="669925"/>
        </p:xfrm>
        <a:graphic>
          <a:graphicData uri="http://schemas.openxmlformats.org/presentationml/2006/ole">
            <p:oleObj spid="_x0000_s12293" name="Equation" r:id="rId8" imgW="622080" imgH="203040" progId="Equation.DSMT4">
              <p:embed/>
            </p:oleObj>
          </a:graphicData>
        </a:graphic>
      </p:graphicFrame>
      <p:graphicFrame>
        <p:nvGraphicFramePr>
          <p:cNvPr id="12294" name="Object 5"/>
          <p:cNvGraphicFramePr>
            <a:graphicFrameLocks noChangeAspect="1"/>
          </p:cNvGraphicFramePr>
          <p:nvPr/>
        </p:nvGraphicFramePr>
        <p:xfrm>
          <a:off x="5362575" y="1052513"/>
          <a:ext cx="433388" cy="431800"/>
        </p:xfrm>
        <a:graphic>
          <a:graphicData uri="http://schemas.openxmlformats.org/presentationml/2006/ole">
            <p:oleObj spid="_x0000_s12294" name="Equation" r:id="rId9" imgW="139680" imgH="139680" progId="Equation.DSMT4">
              <p:embed/>
            </p:oleObj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200.000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04A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ítulo 6"/>
          <p:cNvSpPr>
            <a:spLocks noGrp="1"/>
          </p:cNvSpPr>
          <p:nvPr>
            <p:ph type="title"/>
          </p:nvPr>
        </p:nvSpPr>
        <p:spPr>
          <a:xfrm>
            <a:off x="1258888" y="1628775"/>
            <a:ext cx="7439025" cy="4176713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pt-BR" smtClean="0">
                <a:latin typeface="Goudy Stout" pitchFamily="18" charset="0"/>
              </a:rPr>
              <a:t>VALENDO </a:t>
            </a:r>
            <a:br>
              <a:rPr lang="pt-BR" smtClean="0">
                <a:latin typeface="Goudy Stout" pitchFamily="18" charset="0"/>
              </a:rPr>
            </a:br>
            <a:r>
              <a:rPr lang="pt-BR" smtClean="0">
                <a:latin typeface="Goudy Stout" pitchFamily="18" charset="0"/>
              </a:rPr>
              <a:t/>
            </a:r>
            <a:br>
              <a:rPr lang="pt-BR" smtClean="0">
                <a:latin typeface="Goudy Stout" pitchFamily="18" charset="0"/>
              </a:rPr>
            </a:br>
            <a:r>
              <a:rPr lang="pt-BR" smtClean="0">
                <a:latin typeface="Goudy Stout" pitchFamily="18" charset="0"/>
              </a:rPr>
              <a:t>1.000.000 PONTOS</a:t>
            </a:r>
          </a:p>
        </p:txBody>
      </p:sp>
      <p:sp>
        <p:nvSpPr>
          <p:cNvPr id="4" name="Meio-quadro 3"/>
          <p:cNvSpPr/>
          <p:nvPr/>
        </p:nvSpPr>
        <p:spPr>
          <a:xfrm>
            <a:off x="0" y="0"/>
            <a:ext cx="9144000" cy="6858000"/>
          </a:xfrm>
          <a:prstGeom prst="halfFrame">
            <a:avLst>
              <a:gd name="adj1" fmla="val 15740"/>
              <a:gd name="adj2" fmla="val 15185"/>
            </a:avLst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Estrela de 7 Pontos 4"/>
          <p:cNvSpPr/>
          <p:nvPr/>
        </p:nvSpPr>
        <p:spPr>
          <a:xfrm>
            <a:off x="7524750" y="5300663"/>
            <a:ext cx="1439863" cy="1368425"/>
          </a:xfrm>
          <a:prstGeom prst="star7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ransition>
    <p:sndAc>
      <p:stSnd>
        <p:snd r:embed="rId2" name="Correta.wav"/>
      </p:stSnd>
    </p:sndAc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Seja 36    </a:t>
            </a:r>
            <a:r>
              <a:rPr lang="pt-BR" dirty="0" err="1" smtClean="0"/>
              <a:t>hm³</a:t>
            </a:r>
            <a:r>
              <a:rPr lang="pt-BR" dirty="0" smtClean="0"/>
              <a:t> o volume de uma esfera inscrita a um cubo. Então o volume do cubo é:</a:t>
            </a:r>
            <a:endParaRPr lang="pt-BR" dirty="0"/>
          </a:p>
        </p:txBody>
      </p:sp>
      <p:graphicFrame>
        <p:nvGraphicFramePr>
          <p:cNvPr id="13314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58888" y="5732463"/>
          <a:ext cx="2541587" cy="889000"/>
        </p:xfrm>
        <a:graphic>
          <a:graphicData uri="http://schemas.openxmlformats.org/presentationml/2006/ole">
            <p:oleObj spid="_x0000_s13314" name="Equation" r:id="rId4" imgW="571320" imgH="228600" progId="Equation.DSMT4">
              <p:embed/>
            </p:oleObj>
          </a:graphicData>
        </a:graphic>
      </p:graphicFrame>
      <p:graphicFrame>
        <p:nvGraphicFramePr>
          <p:cNvPr id="13315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384300" y="2565400"/>
          <a:ext cx="2146300" cy="889000"/>
        </p:xfrm>
        <a:graphic>
          <a:graphicData uri="http://schemas.openxmlformats.org/presentationml/2006/ole">
            <p:oleObj spid="_x0000_s13315" name="Equation" r:id="rId6" imgW="482400" imgH="228600" progId="Equation.DSMT4">
              <p:embed/>
            </p:oleObj>
          </a:graphicData>
        </a:graphic>
      </p:graphicFrame>
      <p:graphicFrame>
        <p:nvGraphicFramePr>
          <p:cNvPr id="13316" name="Object 4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68413" y="3573463"/>
          <a:ext cx="2484437" cy="889000"/>
        </p:xfrm>
        <a:graphic>
          <a:graphicData uri="http://schemas.openxmlformats.org/presentationml/2006/ole">
            <p:oleObj spid="_x0000_s13316" name="Equation" r:id="rId7" imgW="558720" imgH="228600" progId="Equation.DSMT4">
              <p:embed/>
            </p:oleObj>
          </a:graphicData>
        </a:graphic>
      </p:graphicFrame>
      <p:graphicFrame>
        <p:nvGraphicFramePr>
          <p:cNvPr id="13317" name="Object 5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231900" y="4652963"/>
          <a:ext cx="2597150" cy="889000"/>
        </p:xfrm>
        <a:graphic>
          <a:graphicData uri="http://schemas.openxmlformats.org/presentationml/2006/ole">
            <p:oleObj spid="_x0000_s13317" name="Equation" r:id="rId8" imgW="583920" imgH="228600" progId="Equation.DSMT4">
              <p:embed/>
            </p:oleObj>
          </a:graphicData>
        </a:graphic>
      </p:graphicFrame>
      <p:sp>
        <p:nvSpPr>
          <p:cNvPr id="7" name="Multiplicar 6"/>
          <p:cNvSpPr/>
          <p:nvPr/>
        </p:nvSpPr>
        <p:spPr>
          <a:xfrm>
            <a:off x="7596188" y="2781300"/>
            <a:ext cx="1223962" cy="1223963"/>
          </a:xfrm>
          <a:prstGeom prst="mathMultiply">
            <a:avLst>
              <a:gd name="adj1" fmla="val 72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Multiplicar 7"/>
          <p:cNvSpPr/>
          <p:nvPr/>
        </p:nvSpPr>
        <p:spPr>
          <a:xfrm>
            <a:off x="7596188" y="4076700"/>
            <a:ext cx="1223962" cy="1223963"/>
          </a:xfrm>
          <a:prstGeom prst="mathMultiply">
            <a:avLst>
              <a:gd name="adj1" fmla="val 72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Multiplicar 8"/>
          <p:cNvSpPr/>
          <p:nvPr/>
        </p:nvSpPr>
        <p:spPr>
          <a:xfrm>
            <a:off x="7596188" y="5373688"/>
            <a:ext cx="1223962" cy="1223962"/>
          </a:xfrm>
          <a:prstGeom prst="mathMultiply">
            <a:avLst>
              <a:gd name="adj1" fmla="val 72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2051050" y="404813"/>
          <a:ext cx="433388" cy="431800"/>
        </p:xfrm>
        <a:graphic>
          <a:graphicData uri="http://schemas.openxmlformats.org/presentationml/2006/ole">
            <p:oleObj spid="_x0000_s13318" name="Equation" r:id="rId9" imgW="13968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PERDE TUDO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trela de 5 pontas 2"/>
          <p:cNvSpPr/>
          <p:nvPr/>
        </p:nvSpPr>
        <p:spPr>
          <a:xfrm>
            <a:off x="6516216" y="692696"/>
            <a:ext cx="1656184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Estrela de 5 pontas 3"/>
          <p:cNvSpPr/>
          <p:nvPr/>
        </p:nvSpPr>
        <p:spPr>
          <a:xfrm>
            <a:off x="899592" y="764704"/>
            <a:ext cx="1656184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Estrela de 5 pontas 4"/>
          <p:cNvSpPr/>
          <p:nvPr/>
        </p:nvSpPr>
        <p:spPr>
          <a:xfrm>
            <a:off x="6876256" y="3573016"/>
            <a:ext cx="1656184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Estrela de 5 pontas 5"/>
          <p:cNvSpPr/>
          <p:nvPr/>
        </p:nvSpPr>
        <p:spPr>
          <a:xfrm>
            <a:off x="467544" y="3789040"/>
            <a:ext cx="1656184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Estrela de 5 pontas 6"/>
          <p:cNvSpPr/>
          <p:nvPr/>
        </p:nvSpPr>
        <p:spPr>
          <a:xfrm>
            <a:off x="3779912" y="4725144"/>
            <a:ext cx="1656184" cy="1656184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7591" name="Título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4465638"/>
          </a:xfrm>
        </p:spPr>
        <p:txBody>
          <a:bodyPr/>
          <a:lstStyle/>
          <a:p>
            <a:r>
              <a:rPr lang="pt-BR" smtClean="0">
                <a:solidFill>
                  <a:schemeClr val="bg1"/>
                </a:solidFill>
              </a:rPr>
              <a:t>FIM DE JOGO!</a:t>
            </a:r>
            <a:br>
              <a:rPr lang="pt-BR" smtClean="0">
                <a:solidFill>
                  <a:schemeClr val="bg1"/>
                </a:solidFill>
              </a:rPr>
            </a:br>
            <a:r>
              <a:rPr lang="pt-BR" smtClean="0">
                <a:solidFill>
                  <a:schemeClr val="bg1"/>
                </a:solidFill>
              </a:rPr>
              <a:t/>
            </a:r>
            <a:br>
              <a:rPr lang="pt-BR" smtClean="0">
                <a:solidFill>
                  <a:schemeClr val="bg1"/>
                </a:solidFill>
              </a:rPr>
            </a:br>
            <a:r>
              <a:rPr lang="pt-BR" smtClean="0">
                <a:solidFill>
                  <a:schemeClr val="bg1"/>
                </a:solidFill>
              </a:rPr>
              <a:t>PONTUAÇÃO FINAL:</a:t>
            </a:r>
            <a:br>
              <a:rPr lang="pt-BR" smtClean="0">
                <a:solidFill>
                  <a:schemeClr val="bg1"/>
                </a:solidFill>
              </a:rPr>
            </a:br>
            <a:r>
              <a:rPr lang="pt-BR" smtClean="0">
                <a:solidFill>
                  <a:schemeClr val="bg1"/>
                </a:solidFill>
              </a:rPr>
              <a:t/>
            </a:r>
            <a:br>
              <a:rPr lang="pt-BR" smtClean="0">
                <a:solidFill>
                  <a:schemeClr val="bg1"/>
                </a:solidFill>
              </a:rPr>
            </a:br>
            <a:r>
              <a:rPr lang="pt-BR" smtClean="0">
                <a:solidFill>
                  <a:schemeClr val="bg1"/>
                </a:solidFill>
              </a:rPr>
              <a:t>1.000.000 PONTOS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latin typeface="Comic Sans MS" pitchFamily="66" charset="0"/>
              </a:rPr>
              <a:t>Como calcula a área de losango qualquer:</a:t>
            </a:r>
            <a:endParaRPr lang="pt-BR" dirty="0">
              <a:latin typeface="Comic Sans MS" pitchFamily="66" charset="0"/>
            </a:endParaRPr>
          </a:p>
        </p:txBody>
      </p:sp>
      <p:sp>
        <p:nvSpPr>
          <p:cNvPr id="4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16013" y="2565400"/>
            <a:ext cx="4521200" cy="7921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Base x altura</a:t>
            </a:r>
          </a:p>
        </p:txBody>
      </p:sp>
      <p:sp>
        <p:nvSpPr>
          <p:cNvPr id="6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4652963"/>
            <a:ext cx="4521200" cy="79216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dirty="0">
                <a:latin typeface="Comic Sans MS" pitchFamily="66" charset="0"/>
                <a:ea typeface="+mj-ea"/>
                <a:cs typeface="+mj-cs"/>
              </a:rPr>
              <a:t>(Base x altura)/2</a:t>
            </a:r>
          </a:p>
        </p:txBody>
      </p:sp>
      <p:sp>
        <p:nvSpPr>
          <p:cNvPr id="7" name="Título 1">
            <a:hlinkClick r:id="rId4" action="ppaction://hlinksldjump"/>
          </p:cNvPr>
          <p:cNvSpPr txBox="1">
            <a:spLocks/>
          </p:cNvSpPr>
          <p:nvPr/>
        </p:nvSpPr>
        <p:spPr>
          <a:xfrm>
            <a:off x="1187450" y="3644900"/>
            <a:ext cx="4521200" cy="7921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(Diagonal maior x diagonal menor)/2</a:t>
            </a:r>
          </a:p>
        </p:txBody>
      </p:sp>
      <p:sp>
        <p:nvSpPr>
          <p:cNvPr id="9" name="Título 1">
            <a:hlinkClick r:id="rId3" action="ppaction://hlinksldjump"/>
          </p:cNvPr>
          <p:cNvSpPr txBox="1">
            <a:spLocks/>
          </p:cNvSpPr>
          <p:nvPr/>
        </p:nvSpPr>
        <p:spPr>
          <a:xfrm>
            <a:off x="1187450" y="5732463"/>
            <a:ext cx="4521200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000" dirty="0">
                <a:latin typeface="Comic Sans MS" pitchFamily="66" charset="0"/>
                <a:ea typeface="+mj-ea"/>
                <a:cs typeface="+mj-cs"/>
              </a:rPr>
              <a:t>(Diagonal maior + diagonal menor)/2</a:t>
            </a:r>
          </a:p>
        </p:txBody>
      </p:sp>
      <p:sp>
        <p:nvSpPr>
          <p:cNvPr id="11" name="CaixaDeTexto 10">
            <a:hlinkClick r:id="rId5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pt-BR" sz="4000" smtClean="0"/>
              <a:t>A fórmula da área da circunferência é:</a:t>
            </a:r>
          </a:p>
        </p:txBody>
      </p:sp>
      <p:graphicFrame>
        <p:nvGraphicFramePr>
          <p:cNvPr id="1026" name="Object 2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403350" y="2636838"/>
          <a:ext cx="1296988" cy="692150"/>
        </p:xfrm>
        <a:graphic>
          <a:graphicData uri="http://schemas.openxmlformats.org/presentationml/2006/ole">
            <p:oleObj spid="_x0000_s1026" name="Equation" r:id="rId4" imgW="291960" imgH="177480" progId="Equation.DSMT4">
              <p:embed/>
            </p:oleObj>
          </a:graphicData>
        </a:graphic>
      </p:graphicFrame>
      <p:graphicFrame>
        <p:nvGraphicFramePr>
          <p:cNvPr id="1027" name="Object 3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1476375" y="3573463"/>
          <a:ext cx="1182688" cy="790575"/>
        </p:xfrm>
        <a:graphic>
          <a:graphicData uri="http://schemas.openxmlformats.org/presentationml/2006/ole">
            <p:oleObj spid="_x0000_s1027" name="Equation" r:id="rId6" imgW="266400" imgH="203040" progId="Equation.DSMT4">
              <p:embed/>
            </p:oleObj>
          </a:graphicData>
        </a:graphic>
      </p:graphicFrame>
      <p:graphicFrame>
        <p:nvGraphicFramePr>
          <p:cNvPr id="1028" name="Object 4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308100" y="4652963"/>
          <a:ext cx="1520825" cy="790575"/>
        </p:xfrm>
        <a:graphic>
          <a:graphicData uri="http://schemas.openxmlformats.org/presentationml/2006/ole">
            <p:oleObj spid="_x0000_s1028" name="Equation" r:id="rId7" imgW="342720" imgH="203040" progId="Equation.DSMT4">
              <p:embed/>
            </p:oleObj>
          </a:graphicData>
        </a:graphic>
      </p:graphicFrame>
      <p:graphicFrame>
        <p:nvGraphicFramePr>
          <p:cNvPr id="1029" name="Object 5">
            <a:hlinkClick r:id="rId3" action="ppaction://hlinksldjump"/>
          </p:cNvPr>
          <p:cNvGraphicFramePr>
            <a:graphicFrameLocks noChangeAspect="1"/>
          </p:cNvGraphicFramePr>
          <p:nvPr/>
        </p:nvGraphicFramePr>
        <p:xfrm>
          <a:off x="1314450" y="5781675"/>
          <a:ext cx="1408113" cy="690563"/>
        </p:xfrm>
        <a:graphic>
          <a:graphicData uri="http://schemas.openxmlformats.org/presentationml/2006/ole">
            <p:oleObj spid="_x0000_s1029" name="Equation" r:id="rId8" imgW="317160" imgH="177480" progId="Equation.DSMT4">
              <p:embed/>
            </p:oleObj>
          </a:graphicData>
        </a:graphic>
      </p:graphicFrame>
      <p:sp>
        <p:nvSpPr>
          <p:cNvPr id="8" name="CaixaDeTexto 7">
            <a:hlinkClick r:id="rId9" action="ppaction://hlinksldjump"/>
          </p:cNvPr>
          <p:cNvSpPr txBox="1"/>
          <p:nvPr/>
        </p:nvSpPr>
        <p:spPr>
          <a:xfrm>
            <a:off x="7451725" y="2924175"/>
            <a:ext cx="1512888" cy="923925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bg1"/>
                </a:solidFill>
              </a:rPr>
              <a:t>FIM DE JOGO!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PONTUAÇÃO FINAL: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500 PONTOS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Errad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425</TotalTime>
  <Words>1045</Words>
  <Application>Microsoft Office PowerPoint</Application>
  <PresentationFormat>Apresentação na tela (4:3)</PresentationFormat>
  <Paragraphs>229</Paragraphs>
  <Slides>65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65</vt:i4>
      </vt:variant>
    </vt:vector>
  </HeadingPairs>
  <TitlesOfParts>
    <vt:vector size="71" baseType="lpstr">
      <vt:lpstr>Calibri</vt:lpstr>
      <vt:lpstr>Arial</vt:lpstr>
      <vt:lpstr>Goudy Stout</vt:lpstr>
      <vt:lpstr>Comic Sans MS</vt:lpstr>
      <vt:lpstr>Tema do Office</vt:lpstr>
      <vt:lpstr>Equation</vt:lpstr>
      <vt:lpstr>Show da Revisão Larissa, Keli e Tiago</vt:lpstr>
      <vt:lpstr>VALENDO   1.000 PONTOS</vt:lpstr>
      <vt:lpstr>Um retângulo é um polígono com dois pares de segmentos paralelos e seus ângulos internos medem 90°. Então, o perímetro de um retângulo é:</vt:lpstr>
      <vt:lpstr>Podemos dizer que a área do paralelogramo qualquer é:</vt:lpstr>
      <vt:lpstr>FIM DE JOGO!  PONTUAÇÃO FINAL:  NENHUM PONTO</vt:lpstr>
      <vt:lpstr>VALENDO   2.000 PONTOS</vt:lpstr>
      <vt:lpstr>Como calcula a área de losango qualquer:</vt:lpstr>
      <vt:lpstr>A fórmula da área da circunferência é:</vt:lpstr>
      <vt:lpstr>FIM DE JOGO!  PONTUAÇÃO FINAL:  500 PONTOS</vt:lpstr>
      <vt:lpstr>VALENDO   3.000 PONTOS</vt:lpstr>
      <vt:lpstr>Em um prisma regular triangular, cada aresta lateral mede 10 cm e cada aresta da base mede 6 cm. A área de uma face lateral é:</vt:lpstr>
      <vt:lpstr>Como calcular o comprimento de uma circunferência:</vt:lpstr>
      <vt:lpstr>FIM DE JOGO!  PONTUAÇÃO FINAL:  1.000 PONTOS</vt:lpstr>
      <vt:lpstr>VALENDO   4.000 PONTOS</vt:lpstr>
      <vt:lpstr>A fórmula para calcular o volume de uma esfera é:</vt:lpstr>
      <vt:lpstr>A diagonal de um cubo é dada por:</vt:lpstr>
      <vt:lpstr>FIM DE JOGO!  PONTUAÇÃO FINAL:  1.500 PONTOS</vt:lpstr>
      <vt:lpstr>VALENDO   5.000 PONTOS</vt:lpstr>
      <vt:lpstr>A altura de uma pirâmide cujo apótema da base mede 5 dm e o apótema da pirâmide mede 12 dm é:</vt:lpstr>
      <vt:lpstr>Se o volume do paralelepípedo de lados 7, 2 e x tem volume igual a 14, então o valor de x é:</vt:lpstr>
      <vt:lpstr>FIM DE JOGO!  PONTUAÇÃO FINAL:  2.000 PONTOS</vt:lpstr>
      <vt:lpstr>VALENDO   10.000 PONTOS</vt:lpstr>
      <vt:lpstr>Na figura ao lado, qual alternativa abaixo representa  um triângulo retângulo, no qual nos permite usar a fórmula de Pitágoras:</vt:lpstr>
      <vt:lpstr>A área de um trapézio qualquer é:</vt:lpstr>
      <vt:lpstr>FIM DE JOGO!  PONTUAÇÃO FINAL:  2.500 PONTOS</vt:lpstr>
      <vt:lpstr>VALENDO   20.000 PONTOS</vt:lpstr>
      <vt:lpstr>Apótema da pirâmide regular é:</vt:lpstr>
      <vt:lpstr>Numa pirâmide, a altura de cada face lateral é chamada de: </vt:lpstr>
      <vt:lpstr>FIM DE JOGO!  PONTUAÇÃO FINAL:  5.000 PONTOS</vt:lpstr>
      <vt:lpstr>VALENDO   30.000 PONTOS</vt:lpstr>
      <vt:lpstr>A geratriz de um cone é um segmento que liga:</vt:lpstr>
      <vt:lpstr>Sabendo que a geratriz de um cone vale 10 cm, e o raio vale 6 cm, então a área lateral vale:</vt:lpstr>
      <vt:lpstr>FIM DE JOGO!  PONTUAÇÃO FINAL:  10.000 PONTOS</vt:lpstr>
      <vt:lpstr>VALENDO   40.000 PONTOS</vt:lpstr>
      <vt:lpstr>Uma esfera possui 12 cm de diâmetro, então sua área é:</vt:lpstr>
      <vt:lpstr>Um cilindro de 5 cm de raio e 10 cm de altura, tem a área lateral:</vt:lpstr>
      <vt:lpstr>FIM DE JOGO!  PONTUAÇÃO FINAL:  15.000 PONTOS</vt:lpstr>
      <vt:lpstr>VALENDO   50.000 PONTOS</vt:lpstr>
      <vt:lpstr>Um cone de área da base igual a 8 m² e altura 3 m, tem volume igual a:</vt:lpstr>
      <vt:lpstr>Em um pirâmide podemos identificar vários elementos, alguns deles são:</vt:lpstr>
      <vt:lpstr>FIM DE JOGO!  PONTUAÇÃO FINAL:  20.000 PONTOS</vt:lpstr>
      <vt:lpstr>VALENDO   100.000 PONTOS</vt:lpstr>
      <vt:lpstr>Um cilindro equilátero possui:</vt:lpstr>
      <vt:lpstr>Um paralelepípedo de lados, 3, 4 e 5 cm, possui área total igual a: </vt:lpstr>
      <vt:lpstr>FIM DE JOGO!  PONTUAÇÃO FINAL:  25.000 PONTOS</vt:lpstr>
      <vt:lpstr>VALENDO   200.000 PONTOS</vt:lpstr>
      <vt:lpstr>O volume e a área lateral de um cubo de aresta 7 dm, respectivamente:</vt:lpstr>
      <vt:lpstr>Num recipiente com água, joga-se um cubo e uma pirâmide, onde o volume do cubo é 3 vezes maior que o volume da pirâmide, se foi deslocado 4 mm de água então o volume da pirâmide é:</vt:lpstr>
      <vt:lpstr>FIM DE JOGO!  PONTUAÇÃO FINAL:  50.000 PONTOS</vt:lpstr>
      <vt:lpstr>VALENDO   300.000 PONTOS</vt:lpstr>
      <vt:lpstr>Um reservatório com a forma de um cilindro circular reto, de raio da base 3 cm e altura 12 cm está com dois terços de sua capacidade máxima, ou seja possui:</vt:lpstr>
      <vt:lpstr>Uma circunferência está inscrita em um cubo de aresta 6 hm, então o volume da esfera é:</vt:lpstr>
      <vt:lpstr>FIM DE JOGO!  PONTUAÇÃO FINAL:  100.000 PONTOS</vt:lpstr>
      <vt:lpstr>VALENDO   400.000 PONTOS</vt:lpstr>
      <vt:lpstr>Considere dois círculos concêntricos, ou seja, mesmo centro, os raios são R e r, com R&gt;r, então a área da coroa circular é:</vt:lpstr>
      <vt:lpstr>Em relação aos triângulos. Qual é a fórmula de Heron?</vt:lpstr>
      <vt:lpstr>FIM DE JOGO!  PONTUAÇÃO FINAL:  150.000 PONTOS</vt:lpstr>
      <vt:lpstr>VALENDO   500.000 PONTOS</vt:lpstr>
      <vt:lpstr>No paralelepípedo reto retângulo, de dimensões a, b e c, a diagonal do paralelepípedo é:</vt:lpstr>
      <vt:lpstr>Um cilindro de 10 cm de altura tem área da base igual a 16    cm². Então a área lateral é:</vt:lpstr>
      <vt:lpstr>FIM DE JOGO!  PONTUAÇÃO FINAL:  200.000 PONTOS</vt:lpstr>
      <vt:lpstr>VALENDO   1.000.000 PONTOS</vt:lpstr>
      <vt:lpstr>Seja 36    hm³ o volume de uma esfera inscrita a um cubo. Então o volume do cubo é:</vt:lpstr>
      <vt:lpstr>FIM DE JOGO!  PONTUAÇÃO FINAL:  PERDE TUDO</vt:lpstr>
      <vt:lpstr>FIM DE JOGO!  PONTUAÇÃO FINAL:  1.000.000 PONTOS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 do Milhão</dc:title>
  <dc:creator>Larissa</dc:creator>
  <cp:lastModifiedBy>COMAT</cp:lastModifiedBy>
  <cp:revision>141</cp:revision>
  <dcterms:created xsi:type="dcterms:W3CDTF">2010-11-23T10:53:34Z</dcterms:created>
  <dcterms:modified xsi:type="dcterms:W3CDTF">2015-05-01T04:22:07Z</dcterms:modified>
</cp:coreProperties>
</file>